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3"/>
    <p:sldId id="1164" r:id="rId4"/>
    <p:sldId id="1183" r:id="rId5"/>
    <p:sldId id="1185" r:id="rId6"/>
    <p:sldId id="1191" r:id="rId7"/>
    <p:sldId id="1192" r:id="rId8"/>
    <p:sldId id="1167" r:id="rId9"/>
    <p:sldId id="1193" r:id="rId10"/>
    <p:sldId id="1179" r:id="rId11"/>
    <p:sldId id="1180" r:id="rId12"/>
    <p:sldId id="1194" r:id="rId13"/>
    <p:sldId id="1197" r:id="rId14"/>
    <p:sldId id="1198" r:id="rId15"/>
    <p:sldId id="1199" r:id="rId16"/>
    <p:sldId id="1171" r:id="rId17"/>
    <p:sldId id="1201" r:id="rId18"/>
    <p:sldId id="1200" r:id="rId19"/>
    <p:sldId id="1176" r:id="rId20"/>
    <p:sldId id="1202" r:id="rId21"/>
    <p:sldId id="1204" r:id="rId22"/>
    <p:sldId id="1173" r:id="rId23"/>
    <p:sldId id="1174" r:id="rId24"/>
    <p:sldId id="1203" r:id="rId2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39B97A"/>
    <a:srgbClr val="1EB26A"/>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23.png"/><Relationship Id="rId2" Type="http://schemas.openxmlformats.org/officeDocument/2006/relationships/image" Target="../media/image16.png"/><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23.png"/><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交通运输布局与区域发展</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交通运输布局对区域发展的影响</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）案例：京杭运河沿岸城市的兴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50589" y="1484785"/>
          <a:ext cx="11233248" cy="4389135"/>
        </p:xfrm>
        <a:graphic>
          <a:graphicData uri="http://schemas.openxmlformats.org/drawingml/2006/table">
            <a:tbl>
              <a:tblPr firstRow="1" firstCol="1" bandRow="1"/>
              <a:tblGrid>
                <a:gridCol w="1152129"/>
                <a:gridCol w="7200800"/>
                <a:gridCol w="2880319"/>
              </a:tblGrid>
              <a:tr h="49880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r>
              <a:tr h="164593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古代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我国东部地区南北方向的大宗货物运输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主要依靠京杭运河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扬州位于京杭运河南北段的中间位置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且是长江航运与京杭运河航运的转运点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扬州成为运河城市中最为耀眼的明珠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7574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海运兴起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清末津浦铁路修通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沿海航线和津浦铁路成为连接东部地区南北方的主要交通运输线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京杭运河的交通运输地位不断下降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加之北段逐渐淤塞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运河沿岸商业城市失去了进一步发展的运河航运条件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扬州等运河城市逐渐失去了往日的地位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交通运输线路对乡村聚落的影</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响</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xb92.jpg" descr="id:2147492716;FounderCES"/>
          <p:cNvPicPr/>
          <p:nvPr/>
        </p:nvPicPr>
        <p:blipFill>
          <a:blip r:embed="rId1"/>
          <a:stretch>
            <a:fillRect/>
          </a:stretch>
        </p:blipFill>
        <p:spPr>
          <a:xfrm>
            <a:off x="2422798" y="1549707"/>
            <a:ext cx="6274034" cy="151925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2"/>
            <a:ext cx="11511502" cy="4896544"/>
          </a:xfrm>
          <a:prstGeom prst="rect">
            <a:avLst/>
          </a:prstGeom>
        </p:spPr>
      </p:pic>
      <p:sp>
        <p:nvSpPr>
          <p:cNvPr id="4" name="内容占位符 1"/>
          <p:cNvSpPr txBox="1"/>
          <p:nvPr/>
        </p:nvSpPr>
        <p:spPr bwMode="auto">
          <a:xfrm>
            <a:off x="360854" y="8367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通运输方式的变化对聚落分布和空间形态的影响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90759;FounderCES"/>
          <p:cNvPicPr/>
          <p:nvPr/>
        </p:nvPicPr>
        <p:blipFill>
          <a:blip r:embed="rId2"/>
          <a:stretch>
            <a:fillRect/>
          </a:stretch>
        </p:blipFill>
        <p:spPr>
          <a:xfrm>
            <a:off x="406574" y="1010328"/>
            <a:ext cx="1917928" cy="380473"/>
          </a:xfrm>
          <a:prstGeom prst="rect">
            <a:avLst/>
          </a:prstGeom>
        </p:spPr>
      </p:pic>
      <p:pic>
        <p:nvPicPr>
          <p:cNvPr id="6" name="XB94.eps" descr="id:2147492730;FounderCES"/>
          <p:cNvPicPr/>
          <p:nvPr/>
        </p:nvPicPr>
        <p:blipFill>
          <a:blip r:embed="rId3"/>
          <a:stretch>
            <a:fillRect/>
          </a:stretch>
        </p:blipFill>
        <p:spPr>
          <a:xfrm>
            <a:off x="3358903" y="1484784"/>
            <a:ext cx="4680520" cy="410018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90371;FounderCES"/>
          <p:cNvPicPr/>
          <p:nvPr/>
        </p:nvPicPr>
        <p:blipFill>
          <a:blip r:embed="rId1"/>
          <a:stretch>
            <a:fillRect/>
          </a:stretch>
        </p:blipFill>
        <p:spPr>
          <a:xfrm>
            <a:off x="524712" y="908720"/>
            <a:ext cx="1426973" cy="379472"/>
          </a:xfrm>
          <a:prstGeom prst="rect">
            <a:avLst/>
          </a:prstGeom>
        </p:spPr>
      </p:pic>
      <p:sp>
        <p:nvSpPr>
          <p:cNvPr id="5" name="内容占位符 1"/>
          <p:cNvSpPr>
            <a:spLocks noGrp="1"/>
          </p:cNvSpPr>
          <p:nvPr>
            <p:ph idx="1"/>
          </p:nvPr>
        </p:nvSpPr>
        <p:spPr>
          <a:xfrm>
            <a:off x="360854" y="746120"/>
            <a:ext cx="11485848" cy="646331"/>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通运输对区域发展的影响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78582" y="1484784"/>
          <a:ext cx="11233248" cy="4709004"/>
        </p:xfrm>
        <a:graphic>
          <a:graphicData uri="http://schemas.openxmlformats.org/drawingml/2006/table">
            <a:tbl>
              <a:tblPr firstRow="1" firstCol="1" bandRow="1"/>
              <a:tblGrid>
                <a:gridCol w="2304256"/>
                <a:gridCol w="8928992"/>
              </a:tblGrid>
              <a:tr h="1415718">
                <a:tc>
                  <a:txBody>
                    <a:bodyPr/>
                    <a:lstStyle/>
                    <a:p>
                      <a:pPr algn="ctr"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业的</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商品农业一般沿交通线分布</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鲜乳制品和花卉等易变质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需要便利的交通运输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自给农业受交通影响小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交通运输条件的改善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会扩大农产品的销售范围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24542">
                <a:tc>
                  <a:txBody>
                    <a:bodyPr/>
                    <a:lstStyle/>
                    <a:p>
                      <a:pPr algn="ctr"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对工</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业的</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有利于原材料和产品的运输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沿海、沿江、沿港口以及铁路枢纽、高速公路沿线地带</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对工业布局具有极强的吸引力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24542">
                <a:tc>
                  <a:txBody>
                    <a:bodyPr/>
                    <a:lstStyle/>
                    <a:p>
                      <a:pPr algn="ctr"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对交</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通运</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输</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的影</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新建交通站点、交通线</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有利于改善区域交通运输条件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有利于优化区域交通运输布局</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形成合理的交通运输网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15718">
                <a:tc>
                  <a:txBody>
                    <a:bodyPr/>
                    <a:lstStyle/>
                    <a:p>
                      <a:pPr algn="ctr"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对商</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业的</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有利于商品的集散和人口的流动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促进商品流通和商业的发展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有利于商业网点布局</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促进商业中心的形成和发展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扩大商品的销售范围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1048295"/>
          <a:ext cx="11377264" cy="4389120"/>
        </p:xfrm>
        <a:graphic>
          <a:graphicData uri="http://schemas.openxmlformats.org/drawingml/2006/table">
            <a:tbl>
              <a:tblPr firstRow="1" firstCol="1" bandRow="1"/>
              <a:tblGrid>
                <a:gridCol w="2664296"/>
                <a:gridCol w="8712968"/>
              </a:tblGrid>
              <a:tr h="48929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对旅游</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业的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有利于旅游资源的开发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增加游客数量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带动旅游业的发展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8929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对城镇</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有利于城市的形成和发展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扩大城市规模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推动城镇化进程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促进城市群的形成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8929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对资源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开发</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有利于扩大资源开发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加快资源利用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8929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口的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有利于人口流动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扩大人口迁移规模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8929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对区域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经济</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促进落后地区脱贫致富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促进经济带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带动相关产业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促进经济发展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42" marR="127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980177"/>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烟高铁是山东省境内连接潍坊市与烟台市的高速铁路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是国家</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八纵八横</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高铁网沿海通道的重要组成部分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日开展运行试验。下图为潍烟高铁线路示意图。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影响潍烟高铁修建决策的主要因素是（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6672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资源开发</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民族团结</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46672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国防安全</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区域发展</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95.jpg" descr="id:2147492766;FounderCES"/>
          <p:cNvPicPr/>
          <p:nvPr/>
        </p:nvPicPr>
        <p:blipFill>
          <a:blip r:embed="rId1"/>
          <a:stretch>
            <a:fillRect/>
          </a:stretch>
        </p:blipFill>
        <p:spPr>
          <a:xfrm>
            <a:off x="7031310" y="2420341"/>
            <a:ext cx="4536504" cy="2735323"/>
          </a:xfrm>
          <a:prstGeom prst="rect">
            <a:avLst/>
          </a:prstGeom>
        </p:spPr>
      </p:pic>
      <p:sp>
        <p:nvSpPr>
          <p:cNvPr id="8" name="内容占位符 1"/>
          <p:cNvSpPr txBox="1"/>
          <p:nvPr/>
        </p:nvSpPr>
        <p:spPr bwMode="auto">
          <a:xfrm>
            <a:off x="360854" y="450902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答案.eps" descr="id:2147488080;FounderCES"/>
          <p:cNvPicPr/>
          <p:nvPr/>
        </p:nvPicPr>
        <p:blipFill>
          <a:blip r:embed="rId2"/>
          <a:stretch>
            <a:fillRect/>
          </a:stretch>
        </p:blipFill>
        <p:spPr>
          <a:xfrm>
            <a:off x="334819" y="4725189"/>
            <a:ext cx="807720" cy="287655"/>
          </a:xfrm>
          <a:prstGeom prst="rect">
            <a:avLst/>
          </a:prstGeom>
        </p:spPr>
      </p:pic>
      <p:pic>
        <p:nvPicPr>
          <p:cNvPr id="10" name="破疑典例1.eps" descr="id:2147492759;FounderCES"/>
          <p:cNvPicPr/>
          <p:nvPr/>
        </p:nvPicPr>
        <p:blipFill>
          <a:blip r:embed="rId3"/>
          <a:stretch>
            <a:fillRect/>
          </a:stretch>
        </p:blipFill>
        <p:spPr>
          <a:xfrm>
            <a:off x="406192" y="1197225"/>
            <a:ext cx="1656184" cy="3592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84533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烟高铁是国家</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八纵八横</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铁网沿海通道的重要组成部分，建设潍烟高铁是国家对该区域发展的经济推进措施之一，是影响高铁建设决策的主要因素；高铁以客运为主，不会进行矿物运输，对资源开发影响不大；潍烟高铁修建决策与民族团结和国防安全无关。</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8087;FounderCES"/>
          <p:cNvPicPr/>
          <p:nvPr/>
        </p:nvPicPr>
        <p:blipFill>
          <a:blip r:embed="rId1"/>
          <a:stretch>
            <a:fillRect/>
          </a:stretch>
        </p:blipFill>
        <p:spPr>
          <a:xfrm>
            <a:off x="360854" y="1024675"/>
            <a:ext cx="807720" cy="287655"/>
          </a:xfrm>
          <a:prstGeom prst="rect">
            <a:avLst/>
          </a:prstGeom>
        </p:spPr>
      </p:pic>
      <p:pic>
        <p:nvPicPr>
          <p:cNvPr id="5" name="xb95.jpg" descr="id:2147492766;FounderCES"/>
          <p:cNvPicPr/>
          <p:nvPr/>
        </p:nvPicPr>
        <p:blipFill>
          <a:blip r:embed="rId2"/>
          <a:stretch>
            <a:fillRect/>
          </a:stretch>
        </p:blipFill>
        <p:spPr>
          <a:xfrm>
            <a:off x="3358902" y="3284984"/>
            <a:ext cx="4536504" cy="273532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潍烟高铁的建设运营对区域的影响是（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提升了潍坊城市的等级</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促进了矿产资源的外运</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加速了生产要素的流通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加剧了区域人口的流出</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56911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8080;FounderCES"/>
          <p:cNvPicPr/>
          <p:nvPr/>
        </p:nvPicPr>
        <p:blipFill>
          <a:blip r:embed="rId1"/>
          <a:stretch>
            <a:fillRect/>
          </a:stretch>
        </p:blipFill>
        <p:spPr>
          <a:xfrm>
            <a:off x="360854" y="3748450"/>
            <a:ext cx="807720" cy="287655"/>
          </a:xfrm>
          <a:prstGeom prst="rect">
            <a:avLst/>
          </a:prstGeom>
        </p:spPr>
      </p:pic>
      <p:pic>
        <p:nvPicPr>
          <p:cNvPr id="5" name="xb95.jpg" descr="id:2147492766;FounderCES"/>
          <p:cNvPicPr/>
          <p:nvPr/>
        </p:nvPicPr>
        <p:blipFill>
          <a:blip r:embed="rId2"/>
          <a:stretch>
            <a:fillRect/>
          </a:stretch>
        </p:blipFill>
        <p:spPr>
          <a:xfrm>
            <a:off x="4871070" y="1484784"/>
            <a:ext cx="4231339" cy="2551321"/>
          </a:xfrm>
          <a:prstGeom prst="rect">
            <a:avLst/>
          </a:prstGeom>
        </p:spPr>
      </p:pic>
      <p:pic>
        <p:nvPicPr>
          <p:cNvPr id="6" name="图片 5"/>
          <p:cNvPicPr>
            <a:picLocks noChangeAspect="1"/>
          </p:cNvPicPr>
          <p:nvPr/>
        </p:nvPicPr>
        <p:blipFill>
          <a:blip r:embed="rId3"/>
          <a:stretch>
            <a:fillRect/>
          </a:stretch>
        </p:blipFill>
        <p:spPr>
          <a:xfrm>
            <a:off x="378624" y="5463552"/>
            <a:ext cx="6148630" cy="360040"/>
          </a:xfrm>
          <a:prstGeom prst="rect">
            <a:avLst/>
          </a:prstGeom>
        </p:spPr>
      </p:pic>
      <p:pic>
        <p:nvPicPr>
          <p:cNvPr id="7" name="图片 6"/>
          <p:cNvPicPr>
            <a:picLocks noChangeAspect="1"/>
          </p:cNvPicPr>
          <p:nvPr/>
        </p:nvPicPr>
        <p:blipFill>
          <a:blip r:embed="rId3"/>
          <a:stretch>
            <a:fillRect/>
          </a:stretch>
        </p:blipFill>
        <p:spPr>
          <a:xfrm>
            <a:off x="8903518" y="4923916"/>
            <a:ext cx="2960954" cy="360040"/>
          </a:xfrm>
          <a:prstGeom prst="rect">
            <a:avLst/>
          </a:prstGeom>
        </p:spPr>
      </p:pic>
      <p:sp>
        <p:nvSpPr>
          <p:cNvPr id="8" name="内容占位符 1"/>
          <p:cNvSpPr txBox="1"/>
          <p:nvPr/>
        </p:nvSpPr>
        <p:spPr bwMode="auto">
          <a:xfrm>
            <a:off x="360854" y="42038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烟高铁的建设运营不会提升城市等级；高铁以客运为主，不会进行矿物运输；高铁建设加快了沿线经济联系，加速了生产要素的流通；</a:t>
            </a:r>
            <a:r>
              <a:rPr lang="zh-CN" altLang="zh-CN" b="1">
                <a:latin typeface="Times New Roman" panose="02020603050405020304" pitchFamily="18" charset="0"/>
                <a:ea typeface="宋体" panose="02010600030101010101" pitchFamily="2" charset="-122"/>
                <a:cs typeface="Times New Roman" panose="02020603050405020304" pitchFamily="18" charset="0"/>
              </a:rPr>
              <a:t>高铁建设运营加速人员的流动，但不会明显加剧区域人口的流出。</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88087;FounderCES"/>
          <p:cNvPicPr/>
          <p:nvPr/>
        </p:nvPicPr>
        <p:blipFill>
          <a:blip r:embed="rId4"/>
          <a:stretch>
            <a:fillRect/>
          </a:stretch>
        </p:blipFill>
        <p:spPr>
          <a:xfrm>
            <a:off x="360854" y="4383173"/>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5009064"/>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通运输布局对聚落发展影响的分析方法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603123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布局对聚落发展的影响主要是考查聚落与该地区的交通运输干线布局关系，或主要交通运输线发生变化如何影响聚落空间形态的变化。一般会提供交通运输干线与聚落布局形态图，或者是不同时期的交通运输线和对应的聚落空间形态。</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交通运输布局对聚落发展的影响，应从有利和不利两个角度来分析。解答此类题首先要对试题提供的材料进行分析，抓住主要信息，明确考查的交通运输线路是什么，联系交通运输线的特点，再根据聚落与交通运输线的关系，进行判断作答。要明确聚落空间形态往往沿交通运输干线（铁路、公路、河道）扩展，交通运输干线成为聚落的主要发展轴。</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疑难点2.eps" descr="id:2147492787;FounderCES"/>
          <p:cNvPicPr/>
          <p:nvPr/>
        </p:nvPicPr>
        <p:blipFill>
          <a:blip r:embed="rId1"/>
          <a:stretch>
            <a:fillRect/>
          </a:stretch>
        </p:blipFill>
        <p:spPr>
          <a:xfrm>
            <a:off x="487208" y="908720"/>
            <a:ext cx="1289665" cy="38677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indent="713740"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如下图，交通运输线的发展会带动聚落空间形态的变化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96.jpg" descr="id:2147492794;FounderCES"/>
          <p:cNvPicPr/>
          <p:nvPr/>
        </p:nvPicPr>
        <p:blipFill>
          <a:blip r:embed="rId1"/>
          <a:stretch>
            <a:fillRect/>
          </a:stretch>
        </p:blipFill>
        <p:spPr>
          <a:xfrm>
            <a:off x="2422798" y="1484784"/>
            <a:ext cx="6048672" cy="453078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1"/>
          <a:stretch>
            <a:fillRect/>
          </a:stretch>
        </p:blipFill>
        <p:spPr>
          <a:xfrm>
            <a:off x="360854" y="1485969"/>
            <a:ext cx="1302385" cy="359410"/>
          </a:xfrm>
          <a:prstGeom prst="rect">
            <a:avLst/>
          </a:prstGeom>
        </p:spPr>
      </p:pic>
      <p:pic>
        <p:nvPicPr>
          <p:cNvPr id="8" name="24知识过.eps" descr="id:2147487985;FounderCES"/>
          <p:cNvPicPr/>
          <p:nvPr/>
        </p:nvPicPr>
        <p:blipFill>
          <a:blip r:embed="rId2">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sp>
        <p:nvSpPr>
          <p:cNvPr id="9" name="内容占位符 1"/>
          <p:cNvSpPr>
            <a:spLocks noGrp="1"/>
          </p:cNvSpPr>
          <p:nvPr>
            <p:ph idx="1"/>
          </p:nvPr>
        </p:nvSpPr>
        <p:spPr>
          <a:xfrm>
            <a:off x="360854" y="1342509"/>
            <a:ext cx="11485848" cy="2308324"/>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进区域经济发展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促进要素流动</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）要素：资源、产品、设备、劳动力等。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550590" y="3650833"/>
          <a:ext cx="11296112" cy="2194560"/>
        </p:xfrm>
        <a:graphic>
          <a:graphicData uri="http://schemas.openxmlformats.org/drawingml/2006/table">
            <a:tbl>
              <a:tblPr firstRow="1" firstCol="1" bandRow="1"/>
              <a:tblGrid>
                <a:gridCol w="1512168"/>
                <a:gridCol w="9783944"/>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对要素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实现空间上优化配置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对产值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交通运输越便利、快捷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经济各要素流动速度越快、耗时越短、效率越高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产值越大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78790" y="1341120"/>
            <a:ext cx="10737215" cy="2861310"/>
          </a:xfrm>
        </p:spPr>
        <p:txBody>
          <a:bodyPr wrap="square"/>
          <a:lstStyle/>
          <a:p>
            <a:pPr indent="713740" hangingPunct="0">
              <a:spcAft>
                <a:spcPts val="0"/>
              </a:spcAft>
              <a:tabLst>
                <a:tab pos="6031230" algn="l"/>
              </a:tabLst>
            </a:pPr>
            <a:r>
              <a:rPr lang="zh-CN" altLang="en-US"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一个地区主要交通运输线发生变化，会引起该地区聚落空间形态的变化。例如，</a:t>
            </a:r>
            <a:r>
              <a:rPr lang="zh-CN" altLang="en-US"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浙江省嘉兴市的城市形态，是随着水路和陆路运输的发展而变化的。同时</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交通运输线的衰落也会影响聚落空间形态的演变。例如，我国清末京杭大运河的淤塞</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加之海上运输的发展和京沪铁路的建成，运河沿岸城市发展缓慢，</a:t>
            </a:r>
            <a:r>
              <a:rPr lang="zh-CN" altLang="en-US"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城市沿河伸展的空间形态基本保持不变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破疑典例2.eps" descr="id:2147490462;FounderCES"/>
          <p:cNvPicPr/>
          <p:nvPr/>
        </p:nvPicPr>
        <p:blipFill>
          <a:blip r:embed="rId1"/>
          <a:stretch>
            <a:fillRect/>
          </a:stretch>
        </p:blipFill>
        <p:spPr>
          <a:xfrm>
            <a:off x="478582" y="908720"/>
            <a:ext cx="1706936" cy="370265"/>
          </a:xfrm>
          <a:prstGeom prst="rect">
            <a:avLst/>
          </a:prstGeom>
        </p:spPr>
      </p:pic>
      <p:sp>
        <p:nvSpPr>
          <p:cNvPr id="15" name="内容占位符 1"/>
          <p:cNvSpPr txBox="1"/>
          <p:nvPr/>
        </p:nvSpPr>
        <p:spPr bwMode="auto">
          <a:xfrm>
            <a:off x="360854" y="458112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6" name="24答案.eps" descr="id:2147488080;FounderCES"/>
          <p:cNvPicPr/>
          <p:nvPr/>
        </p:nvPicPr>
        <p:blipFill>
          <a:blip r:embed="rId2"/>
          <a:stretch>
            <a:fillRect/>
          </a:stretch>
        </p:blipFill>
        <p:spPr>
          <a:xfrm>
            <a:off x="360854" y="4786343"/>
            <a:ext cx="807720" cy="287655"/>
          </a:xfrm>
          <a:prstGeom prst="rect">
            <a:avLst/>
          </a:prstGeom>
        </p:spPr>
      </p:pic>
      <p:sp>
        <p:nvSpPr>
          <p:cNvPr id="17" name="内容占位符 1"/>
          <p:cNvSpPr txBox="1"/>
          <p:nvPr/>
        </p:nvSpPr>
        <p:spPr bwMode="auto">
          <a:xfrm>
            <a:off x="360854" y="519784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州区位于长江三峡段。读图可知，由于长江的阻隔作用，城区呈团块状分布于长江河谷中相对低平的位置。气候、交通、矿产对该城市形态的影响不大。</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a:spLocks noGrp="1"/>
          </p:cNvSpPr>
          <p:nvPr>
            <p:ph idx="1"/>
          </p:nvPr>
        </p:nvSpPr>
        <p:spPr>
          <a:xfrm>
            <a:off x="360854" y="746120"/>
            <a:ext cx="11485848" cy="3970318"/>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州区位于长江上游地区、重庆东北部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地处三峡库区腹地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属长江上游区域中心城市。下图为万州城区示意图。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万州城区呈现较为明显的团块形态，其主要形成因素是（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河流</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矿产</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xb97.jpg" descr="id:2147492808;FounderCES"/>
          <p:cNvPicPr/>
          <p:nvPr/>
        </p:nvPicPr>
        <p:blipFill>
          <a:blip r:embed="rId3"/>
          <a:stretch>
            <a:fillRect/>
          </a:stretch>
        </p:blipFill>
        <p:spPr>
          <a:xfrm>
            <a:off x="4295006" y="2555533"/>
            <a:ext cx="3041226" cy="2605562"/>
          </a:xfrm>
          <a:prstGeom prst="rect">
            <a:avLst/>
          </a:prstGeom>
        </p:spPr>
      </p:pic>
      <p:pic>
        <p:nvPicPr>
          <p:cNvPr id="19" name="24解析.eps" descr="id:2147488087;FounderCES"/>
          <p:cNvPicPr/>
          <p:nvPr/>
        </p:nvPicPr>
        <p:blipFill>
          <a:blip r:embed="rId4"/>
          <a:stretch>
            <a:fillRect/>
          </a:stretch>
        </p:blipFill>
        <p:spPr>
          <a:xfrm>
            <a:off x="360854" y="5377180"/>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近年来，万州城区不断向北部扩展。关于其原因的说法，正确的是（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长江的航运地位下降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高铁对城市影响明显</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北部地势高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不易发生洪涝</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北部主要布局工业</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080;FounderCES"/>
          <p:cNvPicPr/>
          <p:nvPr/>
        </p:nvPicPr>
        <p:blipFill>
          <a:blip r:embed="rId1"/>
          <a:stretch>
            <a:fillRect/>
          </a:stretch>
        </p:blipFill>
        <p:spPr>
          <a:xfrm>
            <a:off x="360854" y="3676442"/>
            <a:ext cx="807720" cy="287655"/>
          </a:xfrm>
          <a:prstGeom prst="rect">
            <a:avLst/>
          </a:prstGeom>
        </p:spPr>
      </p:pic>
      <p:sp>
        <p:nvSpPr>
          <p:cNvPr id="9" name="内容占位符 1"/>
          <p:cNvSpPr txBox="1"/>
          <p:nvPr/>
        </p:nvSpPr>
        <p:spPr bwMode="auto">
          <a:xfrm>
            <a:off x="360854" y="407300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部新城区正好有高铁通过，高铁的修建吸引新城区向北扩展。读图可知，该地北部地势相对较为平坦，建设条件相对较好；长江的航运地位没有下降；工业区主要布局在城市外围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xb97.jpg" descr="id:2147492808;FounderCES"/>
          <p:cNvPicPr/>
          <p:nvPr/>
        </p:nvPicPr>
        <p:blipFill>
          <a:blip r:embed="rId2"/>
          <a:stretch>
            <a:fillRect/>
          </a:stretch>
        </p:blipFill>
        <p:spPr>
          <a:xfrm>
            <a:off x="5087094" y="1465864"/>
            <a:ext cx="2963768" cy="2539200"/>
          </a:xfrm>
          <a:prstGeom prst="rect">
            <a:avLst/>
          </a:prstGeom>
        </p:spPr>
      </p:pic>
      <p:pic>
        <p:nvPicPr>
          <p:cNvPr id="8" name="24解析.eps" descr="id:2147488087;FounderCES"/>
          <p:cNvPicPr/>
          <p:nvPr/>
        </p:nvPicPr>
        <p:blipFill>
          <a:blip r:embed="rId3"/>
          <a:stretch>
            <a:fillRect/>
          </a:stretch>
        </p:blipFill>
        <p:spPr>
          <a:xfrm>
            <a:off x="360854" y="4252341"/>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89596" y="881888"/>
            <a:ext cx="11511502" cy="2263148"/>
          </a:xfrm>
          <a:prstGeom prst="rect">
            <a:avLst/>
          </a:prstGeom>
        </p:spPr>
      </p:pic>
      <p:sp>
        <p:nvSpPr>
          <p:cNvPr id="4" name="内容占位符 1"/>
          <p:cNvSpPr txBox="1"/>
          <p:nvPr/>
        </p:nvSpPr>
        <p:spPr bwMode="auto">
          <a:xfrm>
            <a:off x="360854" y="83671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通运输线路布局的原则</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线路尽可能短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节约投资成本。</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尽可能经过更多的居民点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提高经济效益。</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高铁布局时主要以直线为主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提高运输效率。</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0504;FounderCES"/>
          <p:cNvPicPr/>
          <p:nvPr/>
        </p:nvPicPr>
        <p:blipFill>
          <a:blip r:embed="rId2"/>
          <a:stretch>
            <a:fillRect/>
          </a:stretch>
        </p:blipFill>
        <p:spPr>
          <a:xfrm>
            <a:off x="520464" y="908720"/>
            <a:ext cx="2046350" cy="47855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缩短时空距离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辐射带动其他区</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域</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xb37a.jpg" descr="id:2147492651;FounderCES"/>
          <p:cNvPicPr/>
          <p:nvPr/>
        </p:nvPicPr>
        <p:blipFill>
          <a:blip r:embed="rId1"/>
          <a:stretch>
            <a:fillRect/>
          </a:stretch>
        </p:blipFill>
        <p:spPr>
          <a:xfrm>
            <a:off x="1918742" y="1556792"/>
            <a:ext cx="8208912" cy="207081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直接拉动经济增长</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89.jpg" descr="id:2147492658;FounderCES"/>
          <p:cNvPicPr/>
          <p:nvPr/>
        </p:nvPicPr>
        <p:blipFill>
          <a:blip r:embed="rId1"/>
          <a:stretch>
            <a:fillRect/>
          </a:stretch>
        </p:blipFill>
        <p:spPr>
          <a:xfrm>
            <a:off x="2926854" y="1556791"/>
            <a:ext cx="6192688" cy="296851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一带一路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倡议</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的内涵：</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丝绸之路经济带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39764"/>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世纪海上丝绸之路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）作用：致力于相关国家的互联互通，构建全方位、多层次、复合型的互联互通网络，实现相关国家多元、自主、平衡、可持续的发展。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）优先建设的领域：交通运输线路以及电网、通信网络等基础设施的互联互通。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）意义：既是中国扩大和深化对外开放的需要，也是加强与相关国家互利合作的需要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1"/>
            <a:ext cx="11511502" cy="4464497"/>
          </a:xfrm>
          <a:prstGeom prst="rect">
            <a:avLst/>
          </a:prstGeom>
        </p:spPr>
      </p:pic>
      <p:sp>
        <p:nvSpPr>
          <p:cNvPr id="4" name="内容占位符 1"/>
          <p:cNvSpPr txBox="1"/>
          <p:nvPr/>
        </p:nvSpPr>
        <p:spPr bwMode="auto">
          <a:xfrm>
            <a:off x="360854" y="836712"/>
            <a:ext cx="1148584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高铁具有的主要优势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载客量大、耗时少、安全性高、正点率高、舒适方便、能耗较低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一般以客运为主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对货运有一定的影响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但是影响不大。</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社会效益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对沿线地区经济发展起到了推进和均衡作用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促进了沿线城市经济发展和国土开发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沿线企业数量增加使税收相应增加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节约能源和减少环境污染。</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经济效益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沿线城市焕发新活力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高铁对中国工业化和城镇化的发展起到了非常重要的促进作用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促使高铁沿线中心城市与卫星城镇选择重新</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布局</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高铁沿线中心城市辐射和带动周边城市同步发展。</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0504;FounderCES"/>
          <p:cNvPicPr/>
          <p:nvPr/>
        </p:nvPicPr>
        <p:blipFill>
          <a:blip r:embed="rId2"/>
          <a:stretch>
            <a:fillRect/>
          </a:stretch>
        </p:blipFill>
        <p:spPr>
          <a:xfrm>
            <a:off x="520464" y="908720"/>
            <a:ext cx="2046350" cy="47855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2.eps" descr="id:2147488015;FounderCES"/>
          <p:cNvPicPr/>
          <p:nvPr/>
        </p:nvPicPr>
        <p:blipFill>
          <a:blip r:embed="rId1"/>
          <a:stretch>
            <a:fillRect/>
          </a:stretch>
        </p:blipFill>
        <p:spPr>
          <a:xfrm>
            <a:off x="360854" y="889580"/>
            <a:ext cx="1354455" cy="359410"/>
          </a:xfrm>
          <a:prstGeom prst="rect">
            <a:avLst/>
          </a:prstGeom>
        </p:spPr>
      </p:pic>
      <p:sp>
        <p:nvSpPr>
          <p:cNvPr id="5"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响聚落发展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交通枢纽对城市的影</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响</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b90.jpg" descr="id:2147492679;FounderCES"/>
          <p:cNvPicPr/>
          <p:nvPr/>
        </p:nvPicPr>
        <p:blipFill>
          <a:blip r:embed="rId2"/>
          <a:stretch>
            <a:fillRect/>
          </a:stretch>
        </p:blipFill>
        <p:spPr>
          <a:xfrm>
            <a:off x="2638822" y="2199452"/>
            <a:ext cx="6336704" cy="2813724"/>
          </a:xfrm>
          <a:prstGeom prst="rect">
            <a:avLst/>
          </a:prstGeom>
        </p:spPr>
      </p:pic>
      <p:sp>
        <p:nvSpPr>
          <p:cNvPr id="7" name="内容占位符 1"/>
          <p:cNvSpPr txBox="1"/>
          <p:nvPr/>
        </p:nvSpPr>
        <p:spPr bwMode="auto">
          <a:xfrm>
            <a:off x="360854" y="4653136"/>
            <a:ext cx="11485848" cy="1985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）案例</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03123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石家庄、株洲：依托铁路枢纽发展起来的。</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03123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新加坡：依托港口而实现经济、社会发展的。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spcAft>
                <a:spcPts val="0"/>
              </a:spcAft>
              <a:tabLst>
                <a:tab pos="6031230" algn="l"/>
              </a:tabLst>
            </a:pP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1"/>
            <a:ext cx="11511502" cy="4248473"/>
          </a:xfrm>
          <a:prstGeom prst="rect">
            <a:avLst/>
          </a:prstGeom>
        </p:spPr>
      </p:pic>
      <p:sp>
        <p:nvSpPr>
          <p:cNvPr id="4" name="内容占位符 1"/>
          <p:cNvSpPr txBox="1"/>
          <p:nvPr/>
        </p:nvSpPr>
        <p:spPr bwMode="auto">
          <a:xfrm>
            <a:off x="360854" y="8367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河航运对聚落分布的影响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睛.eps" descr="id:2147490504;FounderCES"/>
          <p:cNvPicPr/>
          <p:nvPr/>
        </p:nvPicPr>
        <p:blipFill>
          <a:blip r:embed="rId2"/>
          <a:stretch>
            <a:fillRect/>
          </a:stretch>
        </p:blipFill>
        <p:spPr>
          <a:xfrm>
            <a:off x="520464" y="908720"/>
            <a:ext cx="2046350" cy="478553"/>
          </a:xfrm>
          <a:prstGeom prst="rect">
            <a:avLst/>
          </a:prstGeom>
        </p:spPr>
      </p:pic>
      <p:graphicFrame>
        <p:nvGraphicFramePr>
          <p:cNvPr id="2" name="表格 1"/>
          <p:cNvGraphicFramePr>
            <a:graphicFrameLocks noGrp="1"/>
          </p:cNvGraphicFramePr>
          <p:nvPr/>
        </p:nvGraphicFramePr>
        <p:xfrm>
          <a:off x="550590" y="1604744"/>
          <a:ext cx="10971213" cy="3291840"/>
        </p:xfrm>
        <a:graphic>
          <a:graphicData uri="http://schemas.openxmlformats.org/drawingml/2006/table">
            <a:tbl>
              <a:tblPr firstRow="1" firstCol="1" bandRow="1"/>
              <a:tblGrid>
                <a:gridCol w="3168352"/>
                <a:gridCol w="5125566"/>
                <a:gridCol w="2677295"/>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聚落分布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区位优势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00" marR="3810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河运的</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起点</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和终点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货物在此转运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江西赣州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00" marR="3810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河流交汇处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具有三个方向的水运优势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有大量的人流、物流在此中转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宜宾、重庆、武汉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00" marR="3810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河口处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河海联运便利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上海、广州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00" marR="3810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过河点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水陆交通便利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人流、物流集中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伦敦、金边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00" marR="3810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交通运输的变化对商业网点的影响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91.jpg" descr="id:2147492701;FounderCES"/>
          <p:cNvPicPr/>
          <p:nvPr/>
        </p:nvPicPr>
        <p:blipFill>
          <a:blip r:embed="rId1"/>
          <a:stretch>
            <a:fillRect/>
          </a:stretch>
        </p:blipFill>
        <p:spPr>
          <a:xfrm>
            <a:off x="2638822" y="1946449"/>
            <a:ext cx="6661311" cy="212331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3202</Words>
  <Application>WPS 演示</Application>
  <PresentationFormat>自定义</PresentationFormat>
  <Paragraphs>195</Paragraphs>
  <Slides>23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23</vt:i4>
      </vt:variant>
    </vt:vector>
  </HeadingPairs>
  <TitlesOfParts>
    <vt:vector size="34"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WPS_1757473407</cp:lastModifiedBy>
  <cp:revision>442</cp:revision>
  <dcterms:created xsi:type="dcterms:W3CDTF">2020-11-06T05:24:00Z</dcterms:created>
  <dcterms:modified xsi:type="dcterms:W3CDTF">2025-10-10T02:01:12Z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26520646100045F8895B2DBF57D0A94B_12</vt:lpwstr>
  </property>
</Properties>
</file>